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7" r:id="rId3"/>
    <p:sldId id="258" r:id="rId4"/>
    <p:sldId id="260" r:id="rId5"/>
    <p:sldId id="261" r:id="rId6"/>
    <p:sldId id="263"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1B2E2DF-AAD8-4A2D-A62C-EFA8DF9B0A3A}" type="datetimeFigureOut">
              <a:rPr lang="en-US" smtClean="0"/>
              <a:pPr/>
              <a:t>8/24/2009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463B79-4FBC-4088-8AFA-0B94CE296F5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B2E2DF-AAD8-4A2D-A62C-EFA8DF9B0A3A}" type="datetimeFigureOut">
              <a:rPr lang="en-US" smtClean="0"/>
              <a:pPr/>
              <a:t>8/24/2009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463B79-4FBC-4088-8AFA-0B94CE296F5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B2E2DF-AAD8-4A2D-A62C-EFA8DF9B0A3A}" type="datetimeFigureOut">
              <a:rPr lang="en-US" smtClean="0"/>
              <a:pPr/>
              <a:t>8/24/2009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463B79-4FBC-4088-8AFA-0B94CE296F5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B2E2DF-AAD8-4A2D-A62C-EFA8DF9B0A3A}" type="datetimeFigureOut">
              <a:rPr lang="en-US" smtClean="0"/>
              <a:pPr/>
              <a:t>8/24/2009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463B79-4FBC-4088-8AFA-0B94CE296F5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B2E2DF-AAD8-4A2D-A62C-EFA8DF9B0A3A}" type="datetimeFigureOut">
              <a:rPr lang="en-US" smtClean="0"/>
              <a:pPr/>
              <a:t>8/24/2009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463B79-4FBC-4088-8AFA-0B94CE296F5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1B2E2DF-AAD8-4A2D-A62C-EFA8DF9B0A3A}" type="datetimeFigureOut">
              <a:rPr lang="en-US" smtClean="0"/>
              <a:pPr/>
              <a:t>8/24/2009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463B79-4FBC-4088-8AFA-0B94CE296F5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1B2E2DF-AAD8-4A2D-A62C-EFA8DF9B0A3A}" type="datetimeFigureOut">
              <a:rPr lang="en-US" smtClean="0"/>
              <a:pPr/>
              <a:t>8/24/2009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463B79-4FBC-4088-8AFA-0B94CE296F5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1B2E2DF-AAD8-4A2D-A62C-EFA8DF9B0A3A}" type="datetimeFigureOut">
              <a:rPr lang="en-US" smtClean="0"/>
              <a:pPr/>
              <a:t>8/24/2009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463B79-4FBC-4088-8AFA-0B94CE296F5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B2E2DF-AAD8-4A2D-A62C-EFA8DF9B0A3A}" type="datetimeFigureOut">
              <a:rPr lang="en-US" smtClean="0"/>
              <a:pPr/>
              <a:t>8/24/2009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463B79-4FBC-4088-8AFA-0B94CE296F5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B2E2DF-AAD8-4A2D-A62C-EFA8DF9B0A3A}" type="datetimeFigureOut">
              <a:rPr lang="en-US" smtClean="0"/>
              <a:pPr/>
              <a:t>8/24/2009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463B79-4FBC-4088-8AFA-0B94CE296F5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B2E2DF-AAD8-4A2D-A62C-EFA8DF9B0A3A}" type="datetimeFigureOut">
              <a:rPr lang="en-US" smtClean="0"/>
              <a:pPr/>
              <a:t>8/24/2009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463B79-4FBC-4088-8AFA-0B94CE296F5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B2E2DF-AAD8-4A2D-A62C-EFA8DF9B0A3A}" type="datetimeFigureOut">
              <a:rPr lang="en-US" smtClean="0"/>
              <a:pPr/>
              <a:t>8/24/2009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463B79-4FBC-4088-8AFA-0B94CE296F5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images.google.com/imgres?imgurl=http://users.dsic.upv.es/grupos/elp/maria/ClaudiaWeb/fairytales.jpg&amp;imgrefurl=http://www.dsic.upv.es/users/elp/maria/ClaudiaWeb/claudia.html&amp;usg=__PEnGCpUutSCwUzgyHQM9Vsamc3s=&amp;h=360&amp;w=504&amp;sz=41&amp;hl=en&amp;start=16&amp;sig2=WSCctpiG5ezYqBMP5sWdBQ&amp;um=1&amp;tbnid=_XMWVqDZHzFVzM:&amp;tbnh=93&amp;tbnw=130&amp;prev=/images?q=fairy+tales&amp;hl=en&amp;rlz=1T4ADBF_enSV309SV310&amp;sa=N&amp;um=1&amp;ei=9IONSvTPNqHcmQfMj6W_DA" TargetMode="External"/><Relationship Id="rId3" Type="http://schemas.openxmlformats.org/officeDocument/2006/relationships/image" Target="../media/image1.jpeg"/><Relationship Id="rId7" Type="http://schemas.openxmlformats.org/officeDocument/2006/relationships/image" Target="../media/image3.jpeg"/><Relationship Id="rId2" Type="http://schemas.openxmlformats.org/officeDocument/2006/relationships/hyperlink" Target="http://images.google.com/imgres?imgurl=http://ed101.bu.edu/StudentDoc/current/ED101sp09/msyoung/choosetell_fairytales.gif&amp;imgrefurl=http://ed101.bu.edu/StudentDoc/current/ED101sp09/msyoung/&amp;usg=__sr6l8m2d7tkRKHg8sK9SNSumk14=&amp;h=347&amp;w=300&amp;sz=38&amp;hl=en&amp;start=2&amp;sig2=nxnzZRo_hU_hlhdDMDuDxw&amp;um=1&amp;tbnid=J4ZFFPp57YV0bM:&amp;tbnh=120&amp;tbnw=104&amp;prev=/images?q=fairy+tales&amp;hl=en&amp;rlz=1T4ADBF_enSV309SV310&amp;sa=N&amp;um=1&amp;ei=9IONSvTPNqHcmQfMj6W_DA" TargetMode="External"/><Relationship Id="rId1" Type="http://schemas.openxmlformats.org/officeDocument/2006/relationships/slideLayout" Target="../slideLayouts/slideLayout1.xml"/><Relationship Id="rId6" Type="http://schemas.openxmlformats.org/officeDocument/2006/relationships/hyperlink" Target="http://images.google.com/imgres?imgurl=http://storynory.com/wp-content/uploads/2007/08/fox2.jpg&amp;imgrefurl=http://storynory.com/2007/09/02/four-aesop-fables/&amp;usg=__RTxNL1DUv9sn86ZoeSpWqzpN_Vc=&amp;h=243&amp;w=250&amp;sz=8&amp;hl=en&amp;start=7&amp;sig2=JtBnZdwjQgOXI5_KI-2D5w&amp;um=1&amp;tbnid=E57yR3KXsuMgrM:&amp;tbnh=108&amp;tbnw=111&amp;prev=/images?q=animals+in+aesop+fables&amp;hl=en&amp;rlz=1T4ADBF_enSV309SV310&amp;um=1&amp;ei=_H-NSonOE8iFmAePn-SYDA" TargetMode="External"/><Relationship Id="rId5" Type="http://schemas.openxmlformats.org/officeDocument/2006/relationships/image" Target="../media/image2.jpeg"/><Relationship Id="rId4" Type="http://schemas.openxmlformats.org/officeDocument/2006/relationships/hyperlink" Target="http://images.google.com/imgres?imgurl=http://wyninspires.files.wordpress.com/2007/04/cinderella2.jpg&amp;imgrefurl=http://wyninspires.wordpress.com/2007/04/23/recreating-cinderella/&amp;usg=___bVI37UG1UnLFkMZIEjF3S1sTOs=&amp;h=302&amp;w=439&amp;sz=36&amp;hl=en&amp;start=14&amp;sig2=crumZ-yTpEwmBFIybsJR6A&amp;um=1&amp;tbnid=VQj5wR7la7XYmM:&amp;tbnh=87&amp;tbnw=127&amp;prev=/images?q=fairy+tales&amp;hl=en&amp;rlz=1T4ADBF_enSV309SV310&amp;sa=N&amp;um=1&amp;ei=9IONSvTPNqHcmQfMj6W_DA" TargetMode="External"/><Relationship Id="rId9"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images.google.com/imgres?imgurl=http://storynory.com/wp-content/uploads/2007/08/fox2.jpg&amp;imgrefurl=http://storynory.com/2007/09/02/four-aesop-fables/&amp;usg=__RTxNL1DUv9sn86ZoeSpWqzpN_Vc=&amp;h=243&amp;w=250&amp;sz=8&amp;hl=en&amp;start=7&amp;sig2=JtBnZdwjQgOXI5_KI-2D5w&amp;um=1&amp;tbnid=E57yR3KXsuMgrM:&amp;tbnh=108&amp;tbnw=111&amp;prev=/images?q=animals+in+aesop+fables&amp;hl=en&amp;rlz=1T4ADBF_enSV309SV310&amp;um=1&amp;ei=_H-NSonOE8iFmAePn-SYD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images.google.com/imgres?imgurl=http://artfiles.art.com/images/-/Ron-Kimball/Lion-Sitting-Print-C10001351.jpeg&amp;imgrefurl=http://blogs.myspace.com/index.cfm?fuseaction=blog.view&amp;friendId=22278551&amp;blogId=144535556&amp;usg=__IHrjkCtaGT7Qi74ao6wTq_A8lqw=&amp;h=450&amp;w=356&amp;sz=75&amp;hl=en&amp;start=20&amp;sig2=ZqjVI4AZFsuyRrErhUkLPQ&amp;um=1&amp;tbnid=W7dBaCtD89LDTM:&amp;tbnh=127&amp;tbnw=100&amp;prev=/images?q=lion&amp;hl=en&amp;rlz=1T4ADBF_enSV309SV310&amp;um=1&amp;ei=U4CNSpP9M6PCmQfiqYi2DA"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6800"/>
            <a:ext cx="7772400" cy="1470025"/>
          </a:xfrm>
        </p:spPr>
        <p:txBody>
          <a:bodyPr>
            <a:noAutofit/>
          </a:bodyPr>
          <a:lstStyle/>
          <a:p>
            <a:r>
              <a:rPr lang="en-US" sz="9600" dirty="0" smtClean="0">
                <a:latin typeface="Blackadder ITC" pitchFamily="82" charset="0"/>
              </a:rPr>
              <a:t>Genres of Literature: </a:t>
            </a:r>
            <a:endParaRPr lang="en-US" sz="9600" dirty="0">
              <a:latin typeface="Blackadder ITC" pitchFamily="82" charset="0"/>
            </a:endParaRPr>
          </a:p>
        </p:txBody>
      </p:sp>
      <p:sp>
        <p:nvSpPr>
          <p:cNvPr id="3" name="Subtitle 2"/>
          <p:cNvSpPr>
            <a:spLocks noGrp="1"/>
          </p:cNvSpPr>
          <p:nvPr>
            <p:ph type="subTitle" idx="1"/>
          </p:nvPr>
        </p:nvSpPr>
        <p:spPr/>
        <p:txBody>
          <a:bodyPr>
            <a:normAutofit/>
          </a:bodyPr>
          <a:lstStyle/>
          <a:p>
            <a:r>
              <a:rPr lang="en-US" sz="6600" dirty="0" smtClean="0">
                <a:latin typeface="Broadway" pitchFamily="82" charset="0"/>
              </a:rPr>
              <a:t>Fiction</a:t>
            </a:r>
            <a:endParaRPr lang="en-US" sz="6600" dirty="0">
              <a:latin typeface="Broadway" pitchFamily="82" charset="0"/>
            </a:endParaRPr>
          </a:p>
        </p:txBody>
      </p:sp>
      <p:pic>
        <p:nvPicPr>
          <p:cNvPr id="16386" name="Picture 2" descr="http://tbn1.google.com/images?q=tbn:J4ZFFPp57YV0bM:http://ed101.bu.edu/StudentDoc/current/ED101sp09/msyoung/choosetell_fairytales.gif">
            <a:hlinkClick r:id="rId2"/>
          </p:cNvPr>
          <p:cNvPicPr>
            <a:picLocks noChangeAspect="1" noChangeArrowheads="1"/>
          </p:cNvPicPr>
          <p:nvPr/>
        </p:nvPicPr>
        <p:blipFill>
          <a:blip r:embed="rId3"/>
          <a:srcRect/>
          <a:stretch>
            <a:fillRect/>
          </a:stretch>
        </p:blipFill>
        <p:spPr bwMode="auto">
          <a:xfrm>
            <a:off x="304800" y="1453662"/>
            <a:ext cx="1447800" cy="1670540"/>
          </a:xfrm>
          <a:prstGeom prst="rect">
            <a:avLst/>
          </a:prstGeom>
          <a:noFill/>
        </p:spPr>
      </p:pic>
      <p:pic>
        <p:nvPicPr>
          <p:cNvPr id="16388" name="Picture 4" descr="http://tbn1.google.com/images?q=tbn:VQj5wR7la7XYmM:http://wyninspires.files.wordpress.com/2007/04/cinderella2.jpg">
            <a:hlinkClick r:id="rId4"/>
          </p:cNvPr>
          <p:cNvPicPr>
            <a:picLocks noChangeAspect="1" noChangeArrowheads="1"/>
          </p:cNvPicPr>
          <p:nvPr/>
        </p:nvPicPr>
        <p:blipFill>
          <a:blip r:embed="rId5"/>
          <a:srcRect/>
          <a:stretch>
            <a:fillRect/>
          </a:stretch>
        </p:blipFill>
        <p:spPr bwMode="auto">
          <a:xfrm>
            <a:off x="6911428" y="3810000"/>
            <a:ext cx="1765847" cy="1209676"/>
          </a:xfrm>
          <a:prstGeom prst="rect">
            <a:avLst/>
          </a:prstGeom>
          <a:noFill/>
        </p:spPr>
      </p:pic>
      <p:pic>
        <p:nvPicPr>
          <p:cNvPr id="6" name="Picture 2" descr="http://tbn2.google.com/images?q=tbn:E57yR3KXsuMgrM:http://storynory.com/wp-content/uploads/2007/08/fox2.jpg">
            <a:hlinkClick r:id="rId6"/>
          </p:cNvPr>
          <p:cNvPicPr>
            <a:picLocks noChangeAspect="1" noChangeArrowheads="1"/>
          </p:cNvPicPr>
          <p:nvPr/>
        </p:nvPicPr>
        <p:blipFill>
          <a:blip r:embed="rId7"/>
          <a:srcRect/>
          <a:stretch>
            <a:fillRect/>
          </a:stretch>
        </p:blipFill>
        <p:spPr bwMode="auto">
          <a:xfrm>
            <a:off x="3352800" y="5638800"/>
            <a:ext cx="1057275" cy="1028701"/>
          </a:xfrm>
          <a:prstGeom prst="rect">
            <a:avLst/>
          </a:prstGeom>
          <a:noFill/>
        </p:spPr>
      </p:pic>
      <p:pic>
        <p:nvPicPr>
          <p:cNvPr id="16390" name="Picture 6" descr="http://tbn2.google.com/images?q=tbn:_XMWVqDZHzFVzM:http://users.dsic.upv.es/grupos/elp/maria/ClaudiaWeb/fairytales.jpg">
            <a:hlinkClick r:id="rId8"/>
          </p:cNvPr>
          <p:cNvPicPr>
            <a:picLocks noChangeAspect="1" noChangeArrowheads="1"/>
          </p:cNvPicPr>
          <p:nvPr/>
        </p:nvPicPr>
        <p:blipFill>
          <a:blip r:embed="rId9"/>
          <a:srcRect/>
          <a:stretch>
            <a:fillRect/>
          </a:stretch>
        </p:blipFill>
        <p:spPr bwMode="auto">
          <a:xfrm>
            <a:off x="7315200" y="152400"/>
            <a:ext cx="1238250" cy="88582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latin typeface="Broadway" pitchFamily="82" charset="0"/>
              </a:rPr>
              <a:t>FABLES</a:t>
            </a:r>
            <a:endParaRPr lang="en-US" sz="6600" dirty="0">
              <a:latin typeface="Broadway" pitchFamily="82" charset="0"/>
            </a:endParaRPr>
          </a:p>
        </p:txBody>
      </p:sp>
      <p:sp>
        <p:nvSpPr>
          <p:cNvPr id="3" name="Content Placeholder 2"/>
          <p:cNvSpPr>
            <a:spLocks noGrp="1"/>
          </p:cNvSpPr>
          <p:nvPr>
            <p:ph idx="1"/>
          </p:nvPr>
        </p:nvSpPr>
        <p:spPr>
          <a:xfrm>
            <a:off x="381000" y="1524000"/>
            <a:ext cx="8229600" cy="4525963"/>
          </a:xfrm>
        </p:spPr>
        <p:txBody>
          <a:bodyPr/>
          <a:lstStyle/>
          <a:p>
            <a:pPr>
              <a:buNone/>
            </a:pPr>
            <a:r>
              <a:rPr lang="en-US" b="1" dirty="0" smtClean="0"/>
              <a:t>	Fables are short stories which illustrate a particular moral and teach a lesson to children. The theme and characters appeal to children and the stories are often humorous and entertaining. Fables can also be described as tales or yarns which have a message in their narrative</a:t>
            </a:r>
          </a:p>
          <a:p>
            <a:pPr>
              <a:buNone/>
            </a:pPr>
            <a:r>
              <a:rPr lang="en-US" b="1" dirty="0" smtClean="0"/>
              <a:t> </a:t>
            </a:r>
            <a:endParaRPr lang="en-US" dirty="0" smtClean="0"/>
          </a:p>
          <a:p>
            <a:pPr>
              <a:buNone/>
            </a:pPr>
            <a:endParaRPr lang="en-US" b="1" dirty="0" smtClean="0"/>
          </a:p>
          <a:p>
            <a:pPr>
              <a:buNone/>
            </a:pPr>
            <a:endParaRPr lang="en-US" dirty="0" smtClean="0"/>
          </a:p>
          <a:p>
            <a:pPr>
              <a:buNone/>
            </a:pPr>
            <a:endParaRPr lang="en-US" dirty="0"/>
          </a:p>
        </p:txBody>
      </p:sp>
      <p:pic>
        <p:nvPicPr>
          <p:cNvPr id="2050" name="Picture 2" descr="http://tbn2.google.com/images?q=tbn:E57yR3KXsuMgrM:http://storynory.com/wp-content/uploads/2007/08/fox2.jpg">
            <a:hlinkClick r:id="rId2"/>
          </p:cNvPr>
          <p:cNvPicPr>
            <a:picLocks noChangeAspect="1" noChangeArrowheads="1"/>
          </p:cNvPicPr>
          <p:nvPr/>
        </p:nvPicPr>
        <p:blipFill>
          <a:blip r:embed="rId3"/>
          <a:srcRect/>
          <a:stretch>
            <a:fillRect/>
          </a:stretch>
        </p:blipFill>
        <p:spPr bwMode="auto">
          <a:xfrm>
            <a:off x="4114800" y="5181600"/>
            <a:ext cx="1057275" cy="1028701"/>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525963"/>
          </a:xfrm>
        </p:spPr>
        <p:txBody>
          <a:bodyPr>
            <a:normAutofit fontScale="85000" lnSpcReduction="10000"/>
          </a:bodyPr>
          <a:lstStyle/>
          <a:p>
            <a:r>
              <a:rPr lang="en-US" b="1" dirty="0" smtClean="0"/>
              <a:t>Characters in fables</a:t>
            </a:r>
            <a:r>
              <a:rPr lang="en-US" dirty="0" smtClean="0"/>
              <a:t>: </a:t>
            </a:r>
            <a:r>
              <a:rPr lang="en-US" b="1" dirty="0" smtClean="0"/>
              <a:t>The characters of fables and tales are usually animals who act and talk just like people whilst retaining their animal traits.</a:t>
            </a:r>
          </a:p>
          <a:p>
            <a:pPr>
              <a:buNone/>
            </a:pPr>
            <a:endParaRPr lang="en-US" b="1" dirty="0" smtClean="0"/>
          </a:p>
          <a:p>
            <a:r>
              <a:rPr lang="en-US" b="1" dirty="0" smtClean="0"/>
              <a:t>AESOP: It is not known exactly when the first of Aesop's fables were written as the fables were originally handed down from one generation to the next just like a myth or a legend. It is, however, believed that Aesop lived from about 620 to 560 B.C.</a:t>
            </a:r>
            <a:br>
              <a:rPr lang="en-US" b="1" dirty="0" smtClean="0"/>
            </a:br>
            <a:r>
              <a:rPr lang="en-US" b="1" dirty="0" smtClean="0"/>
              <a:t/>
            </a:r>
            <a:br>
              <a:rPr lang="en-US" b="1" dirty="0" smtClean="0"/>
            </a:br>
            <a:endParaRPr lang="en-US" dirty="0"/>
          </a:p>
        </p:txBody>
      </p:sp>
      <p:sp>
        <p:nvSpPr>
          <p:cNvPr id="4" name="Title 1"/>
          <p:cNvSpPr>
            <a:spLocks noGrp="1"/>
          </p:cNvSpPr>
          <p:nvPr>
            <p:ph type="title"/>
          </p:nvPr>
        </p:nvSpPr>
        <p:spPr>
          <a:xfrm>
            <a:off x="457200" y="274638"/>
            <a:ext cx="8229600" cy="1143000"/>
          </a:xfrm>
        </p:spPr>
        <p:txBody>
          <a:bodyPr>
            <a:normAutofit/>
          </a:bodyPr>
          <a:lstStyle/>
          <a:p>
            <a:r>
              <a:rPr lang="en-US" sz="6600" dirty="0" smtClean="0">
                <a:latin typeface="Broadway" pitchFamily="82" charset="0"/>
              </a:rPr>
              <a:t>FABLES</a:t>
            </a:r>
            <a:endParaRPr lang="en-US" sz="6600" dirty="0">
              <a:latin typeface="Broadway" pitchFamily="82" charset="0"/>
            </a:endParaRPr>
          </a:p>
        </p:txBody>
      </p:sp>
      <p:pic>
        <p:nvPicPr>
          <p:cNvPr id="1028" name="Picture 4" descr="http://tbn1.google.com/images?q=tbn:W7dBaCtD89LDTM:http://artfiles.art.com/images/-/Ron-Kimball/Lion-Sitting-Print-C10001351.jpeg">
            <a:hlinkClick r:id="rId2"/>
          </p:cNvPr>
          <p:cNvPicPr>
            <a:picLocks noChangeAspect="1" noChangeArrowheads="1"/>
          </p:cNvPicPr>
          <p:nvPr/>
        </p:nvPicPr>
        <p:blipFill>
          <a:blip r:embed="rId3"/>
          <a:srcRect/>
          <a:stretch>
            <a:fillRect/>
          </a:stretch>
        </p:blipFill>
        <p:spPr bwMode="auto">
          <a:xfrm>
            <a:off x="5181600" y="5105400"/>
            <a:ext cx="952500" cy="120967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Hare and the Tortoise</a:t>
            </a:r>
            <a:br>
              <a:rPr lang="en-US" b="1" dirty="0" smtClean="0"/>
            </a:br>
            <a:endParaRPr lang="en-US" dirty="0"/>
          </a:p>
        </p:txBody>
      </p:sp>
      <p:sp>
        <p:nvSpPr>
          <p:cNvPr id="3" name="Content Placeholder 2"/>
          <p:cNvSpPr>
            <a:spLocks noGrp="1"/>
          </p:cNvSpPr>
          <p:nvPr>
            <p:ph idx="1"/>
          </p:nvPr>
        </p:nvSpPr>
        <p:spPr>
          <a:xfrm>
            <a:off x="533400" y="914400"/>
            <a:ext cx="8229600" cy="4525963"/>
          </a:xfrm>
        </p:spPr>
        <p:txBody>
          <a:bodyPr>
            <a:normAutofit fontScale="85000" lnSpcReduction="20000"/>
          </a:bodyPr>
          <a:lstStyle/>
          <a:p>
            <a:pPr>
              <a:buNone/>
            </a:pPr>
            <a:r>
              <a:rPr lang="en-US" dirty="0" smtClean="0"/>
              <a:t>	A </a:t>
            </a:r>
            <a:r>
              <a:rPr lang="en-US" dirty="0" smtClean="0"/>
              <a:t>hare one day ridiculed the short feet and slow pace of the Tortoise, who replied, laughing:  "Though you be swift as the wind, I will beat you in a race."  The Hare, believing his assertion to be simply impossible, assented to the proposal; and they agreed that the Fox should choose the course and fix the goal.  On the day appointed for the race the two started together.  The Tortoise never for a moment stopped, but went on with a slow but steady pace straight to the end of the course.  The Hare, lying down by the wayside, fell fast asleep.  At last waking up, and moving as fast as he could, he saw the Tortoise had reached the goal, and was comfortably dozing after his fatigue. </a:t>
            </a:r>
          </a:p>
          <a:p>
            <a:endParaRPr lang="en-US" dirty="0"/>
          </a:p>
        </p:txBody>
      </p:sp>
      <p:pic>
        <p:nvPicPr>
          <p:cNvPr id="1027" name="Picture 3" descr="coloring page"/>
          <p:cNvPicPr>
            <a:picLocks noChangeAspect="1" noChangeArrowheads="1"/>
          </p:cNvPicPr>
          <p:nvPr/>
        </p:nvPicPr>
        <p:blipFill>
          <a:blip r:embed="rId2"/>
          <a:srcRect/>
          <a:stretch>
            <a:fillRect/>
          </a:stretch>
        </p:blipFill>
        <p:spPr bwMode="auto">
          <a:xfrm>
            <a:off x="3124201" y="5233805"/>
            <a:ext cx="2133600" cy="162419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Fable Dissection Chart</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buNone/>
            </a:pPr>
            <a:r>
              <a:rPr lang="en-US" b="1" dirty="0" smtClean="0"/>
              <a:t> </a:t>
            </a:r>
            <a:endParaRPr lang="en-US" dirty="0" smtClean="0"/>
          </a:p>
          <a:p>
            <a:pPr>
              <a:buNone/>
            </a:pPr>
            <a:endParaRPr lang="en-US" dirty="0" smtClean="0"/>
          </a:p>
          <a:p>
            <a:pPr>
              <a:buNone/>
            </a:pPr>
            <a:r>
              <a:rPr lang="en-US" dirty="0" smtClean="0"/>
              <a:t> </a:t>
            </a:r>
          </a:p>
          <a:p>
            <a:endParaRPr lang="en-US" dirty="0" smtClean="0"/>
          </a:p>
          <a:p>
            <a:endParaRPr lang="en-US" dirty="0" smtClean="0"/>
          </a:p>
          <a:p>
            <a:pPr>
              <a:buNone/>
            </a:pPr>
            <a:r>
              <a:rPr lang="en-US" dirty="0" smtClean="0"/>
              <a:t> </a:t>
            </a:r>
          </a:p>
          <a:p>
            <a:endParaRPr lang="en-US" dirty="0" smtClean="0"/>
          </a:p>
          <a:p>
            <a:endParaRPr lang="en-US" dirty="0"/>
          </a:p>
        </p:txBody>
      </p:sp>
      <p:graphicFrame>
        <p:nvGraphicFramePr>
          <p:cNvPr id="4" name="Table 3"/>
          <p:cNvGraphicFramePr>
            <a:graphicFrameLocks noGrp="1"/>
          </p:cNvGraphicFramePr>
          <p:nvPr/>
        </p:nvGraphicFramePr>
        <p:xfrm>
          <a:off x="1676400" y="1447800"/>
          <a:ext cx="6096000" cy="4241800"/>
        </p:xfrm>
        <a:graphic>
          <a:graphicData uri="http://schemas.openxmlformats.org/drawingml/2006/table">
            <a:tbl>
              <a:tblPr firstRow="1" bandRow="1">
                <a:tableStyleId>{5C22544A-7EE6-4342-B048-85BDC9FD1C3A}</a:tableStyleId>
              </a:tblPr>
              <a:tblGrid>
                <a:gridCol w="1371600"/>
                <a:gridCol w="1066800"/>
                <a:gridCol w="1219200"/>
                <a:gridCol w="1219200"/>
                <a:gridCol w="1219200"/>
              </a:tblGrid>
              <a:tr h="1879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Exposition </a:t>
                      </a:r>
                      <a:r>
                        <a:rPr lang="en-US" dirty="0" smtClean="0"/>
                        <a:t>(Characters and Setting)</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Rising Action</a:t>
                      </a:r>
                      <a:r>
                        <a:rPr lang="en-US" dirty="0" smtClean="0"/>
                        <a:t> (Events leading  to conflict)</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Conflict </a:t>
                      </a:r>
                      <a:r>
                        <a:rPr lang="en-US" dirty="0" smtClean="0"/>
                        <a:t>(Struggle in the Story)</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Falling Action</a:t>
                      </a:r>
                      <a:r>
                        <a:rPr lang="en-US" dirty="0" smtClean="0"/>
                        <a:t> (Events Resulting  from Conflict)</a:t>
                      </a:r>
                    </a:p>
                    <a:p>
                      <a:endParaRPr lang="en-US" dirty="0"/>
                    </a:p>
                  </a:txBody>
                  <a:tcPr/>
                </a:tc>
                <a:tc>
                  <a:txBody>
                    <a:bodyPr/>
                    <a:lstStyle/>
                    <a:p>
                      <a:pPr>
                        <a:buNone/>
                      </a:pPr>
                      <a:r>
                        <a:rPr lang="en-US" b="1" dirty="0" smtClean="0"/>
                        <a:t>Moral</a:t>
                      </a:r>
                      <a:r>
                        <a:rPr lang="en-US" dirty="0" smtClean="0"/>
                        <a:t> (Lesson)</a:t>
                      </a:r>
                    </a:p>
                    <a:p>
                      <a:pPr>
                        <a:buNone/>
                      </a:pPr>
                      <a:r>
                        <a:rPr lang="en-US" dirty="0" smtClean="0"/>
                        <a:t> </a:t>
                      </a:r>
                    </a:p>
                    <a:p>
                      <a:endParaRPr lang="en-US" dirty="0"/>
                    </a:p>
                  </a:txBody>
                  <a:tcPr/>
                </a:tc>
              </a:tr>
              <a:tr h="223012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b="1" dirty="0" smtClean="0"/>
              <a:t>Fable Dissection Chart</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buNone/>
            </a:pPr>
            <a:r>
              <a:rPr lang="en-US" b="1" dirty="0" smtClean="0"/>
              <a:t> </a:t>
            </a:r>
            <a:endParaRPr lang="en-US" dirty="0" smtClean="0"/>
          </a:p>
          <a:p>
            <a:pPr>
              <a:buNone/>
            </a:pPr>
            <a:endParaRPr lang="en-US" dirty="0" smtClean="0"/>
          </a:p>
          <a:p>
            <a:pPr>
              <a:buNone/>
            </a:pPr>
            <a:r>
              <a:rPr lang="en-US" dirty="0" smtClean="0"/>
              <a:t> </a:t>
            </a:r>
          </a:p>
          <a:p>
            <a:endParaRPr lang="en-US" dirty="0" smtClean="0"/>
          </a:p>
          <a:p>
            <a:endParaRPr lang="en-US" dirty="0" smtClean="0"/>
          </a:p>
          <a:p>
            <a:pPr>
              <a:buNone/>
            </a:pPr>
            <a:r>
              <a:rPr lang="en-US" dirty="0" smtClean="0"/>
              <a:t> </a:t>
            </a:r>
          </a:p>
          <a:p>
            <a:endParaRPr lang="en-US" dirty="0" smtClean="0"/>
          </a:p>
          <a:p>
            <a:endParaRPr lang="en-US" dirty="0"/>
          </a:p>
        </p:txBody>
      </p:sp>
      <p:graphicFrame>
        <p:nvGraphicFramePr>
          <p:cNvPr id="4" name="Table 3"/>
          <p:cNvGraphicFramePr>
            <a:graphicFrameLocks noGrp="1"/>
          </p:cNvGraphicFramePr>
          <p:nvPr/>
        </p:nvGraphicFramePr>
        <p:xfrm>
          <a:off x="533400" y="533400"/>
          <a:ext cx="7772400" cy="5440681"/>
        </p:xfrm>
        <a:graphic>
          <a:graphicData uri="http://schemas.openxmlformats.org/drawingml/2006/table">
            <a:tbl>
              <a:tblPr firstRow="1" bandRow="1">
                <a:tableStyleId>{5C22544A-7EE6-4342-B048-85BDC9FD1C3A}</a:tableStyleId>
              </a:tblPr>
              <a:tblGrid>
                <a:gridCol w="1748790"/>
                <a:gridCol w="1360170"/>
                <a:gridCol w="1554480"/>
                <a:gridCol w="1651635"/>
                <a:gridCol w="1457325"/>
              </a:tblGrid>
              <a:tr h="173736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Exposition </a:t>
                      </a:r>
                      <a:r>
                        <a:rPr lang="en-US" dirty="0" smtClean="0"/>
                        <a:t>(Characters and Setting)</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Rising Action</a:t>
                      </a:r>
                      <a:r>
                        <a:rPr lang="en-US" dirty="0" smtClean="0"/>
                        <a:t> (Events leading  to conflict)</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Conflict </a:t>
                      </a:r>
                      <a:r>
                        <a:rPr lang="en-US" dirty="0" smtClean="0"/>
                        <a:t>(Struggle in the Story)</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Falling Action</a:t>
                      </a:r>
                      <a:r>
                        <a:rPr lang="en-US" dirty="0" smtClean="0"/>
                        <a:t> (Events Resulting  from Conflict)</a:t>
                      </a:r>
                    </a:p>
                    <a:p>
                      <a:endParaRPr lang="en-US" dirty="0"/>
                    </a:p>
                  </a:txBody>
                  <a:tcPr/>
                </a:tc>
                <a:tc>
                  <a:txBody>
                    <a:bodyPr/>
                    <a:lstStyle/>
                    <a:p>
                      <a:pPr>
                        <a:buNone/>
                      </a:pPr>
                      <a:r>
                        <a:rPr lang="en-US" b="1" dirty="0" smtClean="0"/>
                        <a:t>Moral</a:t>
                      </a:r>
                      <a:r>
                        <a:rPr lang="en-US" dirty="0" smtClean="0"/>
                        <a:t> (Lesson)</a:t>
                      </a:r>
                    </a:p>
                    <a:p>
                      <a:pPr>
                        <a:buNone/>
                      </a:pPr>
                      <a:r>
                        <a:rPr lang="en-US" dirty="0" smtClean="0"/>
                        <a:t> </a:t>
                      </a:r>
                    </a:p>
                    <a:p>
                      <a:endParaRPr lang="en-US" dirty="0"/>
                    </a:p>
                  </a:txBody>
                  <a:tcPr/>
                </a:tc>
              </a:tr>
              <a:tr h="3703320">
                <a:tc>
                  <a:txBody>
                    <a:bodyPr/>
                    <a:lstStyle/>
                    <a:p>
                      <a:pPr marL="0" marR="0">
                        <a:spcBef>
                          <a:spcPts val="0"/>
                        </a:spcBef>
                        <a:spcAft>
                          <a:spcPts val="0"/>
                        </a:spcAft>
                      </a:pPr>
                      <a:r>
                        <a:rPr lang="en-US" sz="1800" b="1" dirty="0">
                          <a:latin typeface="Comic Sans MS"/>
                          <a:ea typeface="Times New Roman"/>
                        </a:rPr>
                        <a:t>Characters:</a:t>
                      </a:r>
                      <a:endParaRPr lang="en-US" sz="1800" dirty="0">
                        <a:latin typeface="Times New Roman"/>
                        <a:ea typeface="Times New Roman"/>
                      </a:endParaRPr>
                    </a:p>
                    <a:p>
                      <a:pPr marL="0" marR="0">
                        <a:spcBef>
                          <a:spcPts val="0"/>
                        </a:spcBef>
                        <a:spcAft>
                          <a:spcPts val="0"/>
                        </a:spcAft>
                      </a:pPr>
                      <a:r>
                        <a:rPr lang="en-US" sz="1800" b="1" dirty="0">
                          <a:latin typeface="Comic Sans MS"/>
                          <a:ea typeface="Times New Roman"/>
                        </a:rPr>
                        <a:t>Hare</a:t>
                      </a:r>
                      <a:endParaRPr lang="en-US" sz="1800" dirty="0">
                        <a:latin typeface="Times New Roman"/>
                        <a:ea typeface="Times New Roman"/>
                      </a:endParaRPr>
                    </a:p>
                    <a:p>
                      <a:pPr marL="0" marR="0">
                        <a:spcBef>
                          <a:spcPts val="0"/>
                        </a:spcBef>
                        <a:spcAft>
                          <a:spcPts val="0"/>
                        </a:spcAft>
                      </a:pPr>
                      <a:r>
                        <a:rPr lang="en-US" sz="1800" b="1" dirty="0">
                          <a:latin typeface="Comic Sans MS"/>
                          <a:ea typeface="Times New Roman"/>
                        </a:rPr>
                        <a:t>Tortoise</a:t>
                      </a:r>
                      <a:endParaRPr lang="en-US" sz="1800" dirty="0">
                        <a:latin typeface="Times New Roman"/>
                        <a:ea typeface="Times New Roman"/>
                      </a:endParaRPr>
                    </a:p>
                    <a:p>
                      <a:pPr marL="0" marR="0">
                        <a:spcBef>
                          <a:spcPts val="0"/>
                        </a:spcBef>
                        <a:spcAft>
                          <a:spcPts val="0"/>
                        </a:spcAft>
                      </a:pPr>
                      <a:r>
                        <a:rPr lang="en-US" sz="1800" b="1" dirty="0">
                          <a:latin typeface="Comic Sans MS"/>
                          <a:ea typeface="Times New Roman"/>
                        </a:rPr>
                        <a:t>Other Animals</a:t>
                      </a:r>
                      <a:endParaRPr lang="en-US" sz="1800" dirty="0">
                        <a:latin typeface="Times New Roman"/>
                        <a:ea typeface="Times New Roman"/>
                      </a:endParaRPr>
                    </a:p>
                    <a:p>
                      <a:pPr marL="0" marR="0">
                        <a:spcBef>
                          <a:spcPts val="0"/>
                        </a:spcBef>
                        <a:spcAft>
                          <a:spcPts val="0"/>
                        </a:spcAft>
                      </a:pPr>
                      <a:r>
                        <a:rPr lang="en-US" sz="1800" b="1" dirty="0">
                          <a:latin typeface="Comic Sans MS"/>
                          <a:ea typeface="Times New Roman"/>
                        </a:rPr>
                        <a:t>Setting:</a:t>
                      </a:r>
                      <a:endParaRPr lang="en-US" sz="1800" dirty="0">
                        <a:latin typeface="Times New Roman"/>
                        <a:ea typeface="Times New Roman"/>
                      </a:endParaRPr>
                    </a:p>
                    <a:p>
                      <a:pPr marL="0" marR="0">
                        <a:spcBef>
                          <a:spcPts val="0"/>
                        </a:spcBef>
                        <a:spcAft>
                          <a:spcPts val="0"/>
                        </a:spcAft>
                      </a:pPr>
                      <a:r>
                        <a:rPr lang="en-US" sz="1800" b="1" dirty="0">
                          <a:latin typeface="Comic Sans MS"/>
                          <a:ea typeface="Times New Roman"/>
                        </a:rPr>
                        <a:t>Racing Course</a:t>
                      </a:r>
                      <a:endParaRPr lang="en-US" sz="1800" dirty="0">
                        <a:latin typeface="Times New Roman"/>
                        <a:ea typeface="Times New Roman"/>
                      </a:endParaRPr>
                    </a:p>
                  </a:txBody>
                  <a:tcPr marL="68580" marR="68580" marT="0" marB="0"/>
                </a:tc>
                <a:tc>
                  <a:txBody>
                    <a:bodyPr/>
                    <a:lstStyle/>
                    <a:p>
                      <a:r>
                        <a:rPr lang="en-US" sz="1800" b="1" kern="1200" dirty="0" smtClean="0">
                          <a:solidFill>
                            <a:schemeClr val="dk1"/>
                          </a:solidFill>
                          <a:latin typeface="+mn-lt"/>
                          <a:ea typeface="+mn-ea"/>
                          <a:cs typeface="+mn-cs"/>
                        </a:rPr>
                        <a:t>The Hare was boasting about never having been beaten in a race.</a:t>
                      </a:r>
                      <a:endParaRPr lang="en-US" sz="1800" kern="1200" dirty="0" smtClean="0">
                        <a:solidFill>
                          <a:schemeClr val="dk1"/>
                        </a:solidFill>
                        <a:latin typeface="+mn-lt"/>
                        <a:ea typeface="+mn-ea"/>
                        <a:cs typeface="+mn-cs"/>
                      </a:endParaRPr>
                    </a:p>
                    <a:p>
                      <a:r>
                        <a:rPr lang="en-US" sz="1800" b="1" kern="1200" dirty="0" smtClean="0">
                          <a:solidFill>
                            <a:schemeClr val="dk1"/>
                          </a:solidFill>
                          <a:latin typeface="+mn-lt"/>
                          <a:ea typeface="+mn-ea"/>
                          <a:cs typeface="+mn-cs"/>
                        </a:rPr>
                        <a:t> </a:t>
                      </a:r>
                      <a:endParaRPr lang="en-US" sz="1800" kern="1200" dirty="0" smtClean="0">
                        <a:solidFill>
                          <a:schemeClr val="dk1"/>
                        </a:solidFill>
                        <a:latin typeface="+mn-lt"/>
                        <a:ea typeface="+mn-ea"/>
                        <a:cs typeface="+mn-cs"/>
                      </a:endParaRPr>
                    </a:p>
                    <a:p>
                      <a:pPr marL="0" marR="0">
                        <a:spcBef>
                          <a:spcPts val="0"/>
                        </a:spcBef>
                        <a:spcAft>
                          <a:spcPts val="0"/>
                        </a:spcAft>
                      </a:pPr>
                      <a:endParaRPr lang="en-US" sz="1200" dirty="0">
                        <a:latin typeface="Times New Roman"/>
                        <a:ea typeface="Times New Roman"/>
                      </a:endParaRPr>
                    </a:p>
                  </a:txBody>
                  <a:tcPr marL="68580" marR="68580" marT="0" marB="0"/>
                </a:tc>
                <a:tc>
                  <a:txBody>
                    <a:bodyPr/>
                    <a:lstStyle/>
                    <a:p>
                      <a:r>
                        <a:rPr lang="en-US" sz="1800" b="1" kern="1200" dirty="0" smtClean="0">
                          <a:solidFill>
                            <a:schemeClr val="dk1"/>
                          </a:solidFill>
                          <a:latin typeface="+mn-lt"/>
                          <a:ea typeface="+mn-ea"/>
                          <a:cs typeface="+mn-cs"/>
                        </a:rPr>
                        <a:t>The Tortoise challenged the Hare to a race.</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latin typeface="+mn-lt"/>
                          <a:ea typeface="+mn-ea"/>
                          <a:cs typeface="+mn-cs"/>
                        </a:rPr>
                        <a:t>The overconfident Hare took a nap and missed the determined Tortoise passing him by and then winning.</a:t>
                      </a:r>
                      <a:endParaRPr lang="en-US" sz="1800" kern="1200" dirty="0" smtClean="0">
                        <a:solidFill>
                          <a:schemeClr val="dk1"/>
                        </a:solidFill>
                        <a:latin typeface="+mn-lt"/>
                        <a:ea typeface="+mn-ea"/>
                        <a:cs typeface="+mn-cs"/>
                      </a:endParaRPr>
                    </a:p>
                    <a:p>
                      <a:endParaRPr lang="en-US" dirty="0"/>
                    </a:p>
                  </a:txBody>
                  <a:tcPr/>
                </a:tc>
                <a:tc>
                  <a:txBody>
                    <a:bodyPr/>
                    <a:lstStyle/>
                    <a:p>
                      <a:r>
                        <a:rPr lang="en-US" sz="1800" b="1" kern="1200" dirty="0" smtClean="0">
                          <a:solidFill>
                            <a:schemeClr val="dk1"/>
                          </a:solidFill>
                          <a:latin typeface="+mn-lt"/>
                          <a:ea typeface="+mn-ea"/>
                          <a:cs typeface="+mn-cs"/>
                        </a:rPr>
                        <a:t>Plodding wins the race.</a:t>
                      </a:r>
                      <a:endParaRPr lang="en-US" sz="1800" kern="1200" dirty="0" smtClean="0">
                        <a:solidFill>
                          <a:schemeClr val="dk1"/>
                        </a:solidFill>
                        <a:latin typeface="+mn-lt"/>
                        <a:ea typeface="+mn-ea"/>
                        <a:cs typeface="+mn-cs"/>
                      </a:endParaRPr>
                    </a:p>
                    <a:p>
                      <a:r>
                        <a:rPr lang="en-US" sz="1800" b="1" kern="1200" dirty="0" smtClean="0">
                          <a:solidFill>
                            <a:schemeClr val="dk1"/>
                          </a:solidFill>
                          <a:latin typeface="+mn-lt"/>
                          <a:ea typeface="+mn-ea"/>
                          <a:cs typeface="+mn-cs"/>
                        </a:rPr>
                        <a:t> </a:t>
                      </a:r>
                      <a:endParaRPr lang="en-US" sz="1800" kern="1200" dirty="0" smtClean="0">
                        <a:solidFill>
                          <a:schemeClr val="dk1"/>
                        </a:solidFill>
                        <a:latin typeface="+mn-lt"/>
                        <a:ea typeface="+mn-ea"/>
                        <a:cs typeface="+mn-cs"/>
                      </a:endParaRPr>
                    </a:p>
                    <a:p>
                      <a:r>
                        <a:rPr lang="en-US" sz="1800" b="1" kern="1200" dirty="0" smtClean="0">
                          <a:solidFill>
                            <a:schemeClr val="dk1"/>
                          </a:solidFill>
                          <a:latin typeface="+mn-lt"/>
                          <a:ea typeface="+mn-ea"/>
                          <a:cs typeface="+mn-cs"/>
                        </a:rPr>
                        <a:t>This means that determination and perseverance makes you a winner in the end.</a:t>
                      </a:r>
                      <a:endParaRPr lang="en-US" sz="1800" kern="1200" dirty="0" smtClean="0">
                        <a:solidFill>
                          <a:schemeClr val="dk1"/>
                        </a:solidFill>
                        <a:latin typeface="+mn-lt"/>
                        <a:ea typeface="+mn-ea"/>
                        <a:cs typeface="+mn-cs"/>
                      </a:endParaRPr>
                    </a:p>
                    <a:p>
                      <a:endParaRPr lang="en-US" dirty="0"/>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PART 1:</a:t>
            </a:r>
          </a:p>
          <a:p>
            <a:r>
              <a:rPr lang="en-US" dirty="0" smtClean="0"/>
              <a:t>Read the assigned fable with your groups</a:t>
            </a:r>
          </a:p>
          <a:p>
            <a:r>
              <a:rPr lang="en-US" dirty="0" smtClean="0"/>
              <a:t>Fill in the dissection of a fable while discussing this with your group</a:t>
            </a:r>
          </a:p>
          <a:p>
            <a:pPr>
              <a:buNone/>
            </a:pPr>
            <a:r>
              <a:rPr lang="en-US" dirty="0" smtClean="0"/>
              <a:t>PART 2:</a:t>
            </a:r>
          </a:p>
          <a:p>
            <a:r>
              <a:rPr lang="en-US" dirty="0" smtClean="0"/>
              <a:t>Create your own fable, start by filling in the dissection chart for your new fable. There should be 1 character per group member.</a:t>
            </a:r>
          </a:p>
          <a:p>
            <a:r>
              <a:rPr lang="en-US" dirty="0" smtClean="0"/>
              <a:t>Make the puppets and setting</a:t>
            </a:r>
          </a:p>
          <a:p>
            <a:pPr>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TotalTime>
  <Words>276</Words>
  <Application>Microsoft Office PowerPoint</Application>
  <PresentationFormat>On-screen Show (4:3)</PresentationFormat>
  <Paragraphs>58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Genres of Literature: </vt:lpstr>
      <vt:lpstr>FABLES</vt:lpstr>
      <vt:lpstr>FABLES</vt:lpstr>
      <vt:lpstr>The Hare and the Tortoise </vt:lpstr>
      <vt:lpstr>Fable Dissection Chart </vt:lpstr>
      <vt:lpstr>Fable Dissection Chart </vt:lpstr>
      <vt:lpstr>Activity:</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Myths  </dc:title>
  <dc:creator>Teacher</dc:creator>
  <cp:lastModifiedBy>Teacher</cp:lastModifiedBy>
  <cp:revision>17</cp:revision>
  <dcterms:created xsi:type="dcterms:W3CDTF">2009-08-19T21:26:48Z</dcterms:created>
  <dcterms:modified xsi:type="dcterms:W3CDTF">2009-08-24T19:42:37Z</dcterms:modified>
</cp:coreProperties>
</file>